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2" r:id="rId3"/>
    <p:sldId id="271" r:id="rId4"/>
    <p:sldId id="262" r:id="rId5"/>
    <p:sldId id="264" r:id="rId6"/>
    <p:sldId id="257" r:id="rId7"/>
    <p:sldId id="268" r:id="rId8"/>
    <p:sldId id="270" r:id="rId9"/>
    <p:sldId id="267" r:id="rId10"/>
    <p:sldId id="269" r:id="rId11"/>
    <p:sldId id="265" r:id="rId12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BA12"/>
    <a:srgbClr val="A0C213"/>
    <a:srgbClr val="8CA913"/>
    <a:srgbClr val="5C6F0B"/>
    <a:srgbClr val="85A010"/>
    <a:srgbClr val="2129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56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D636-C84C-517C-C2A9-F72C95F26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F1B89-2A01-DCF7-6414-9329BF169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D93BB-6EA5-A5BC-0922-A0EF82BC1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3E635-262E-D98A-2AEA-3298B73B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34585-6FE1-A990-9158-4034B1E29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563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320BB-76D5-718D-FFF9-3C3C87A38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85D8E-DBA2-7944-E265-D5C0659E4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1CDA3-1DEF-4E15-7379-D35B8FD59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06D77-7883-24D5-F87F-444040441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0091E-11EC-A6DF-E819-777497091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36226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5EEA37-39AD-6EE0-7F6F-0344744E4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D46C29-A480-2E16-7EE9-327552ECE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4D842-B377-683D-E901-79E2488F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3846C-20FD-89A5-D9F4-411F402C0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9C23C-99B2-FC50-848C-14B3B221C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00829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F12D8-7A80-1CF6-C734-D724CB45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0DBE7-73A9-C923-5CD0-84DA712AF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0CA38-1543-8298-386F-566D5F714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75CE2-D440-8A77-7B14-00ECA209C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0BD9-282A-4FD1-6291-07FE2B58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4237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EC901-8AD9-D68C-4200-8DF3ED547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A0921-8A11-B3C4-DEAB-25D29C925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EE2FA-09C7-8461-26D1-D3830197D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32553-172E-7152-8FED-BFB06F527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A67F9-49A6-AB09-E7F3-3CFEC74C7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89099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AD15B-F9BE-DB22-5C42-AC284D4E0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21C07-29A0-E5F0-695D-27A46BFA5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93F1B7-14EC-4D75-50CC-B9D9853A6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2F583-C2EB-1564-1383-258C582C9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E4E61-35BA-7FEF-FF6B-2CF9FF51E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4761A-51D8-F78A-3F95-9BEA9D2E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284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157D-030E-25D3-DE31-B7AA0E2D5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8F3B9-89BF-0B26-C011-4346A4B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5E3A4-FC36-E39E-C0C2-BBD431416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B8B3A-81C0-4ACA-4010-A5AC8DF79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EE2180-F083-E035-5110-74248C20B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6372FF-D3E8-656D-09D5-78AE020C6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C3D50-AE78-7B26-D8E6-8D7D71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F368A-71A7-9254-6F6B-7E9DDB12B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65573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58B68-2666-5EA3-0524-93AB8280A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BC06A8-340C-6D1E-6ACE-BC9D96E1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DF8A83-939A-4824-C7FC-8D556623C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A9C77-8F87-6145-F7FA-D6163367C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26380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5B2229-B573-37ED-878C-4F6D6D2A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E552D5-FC6F-F87B-8015-4217CF9FD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3A5F1-BD39-0ACC-113A-955B07CFA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8804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040-39AD-382A-C519-C450CD58E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7972F-728B-1CBF-02F1-7B6FFEBB8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87131E-7E84-1F58-A4D9-36E35C399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B0EED-3C6B-705A-233C-E4B16E02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0CA3A-488F-BE7B-0ED1-CE82B0403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1D3D4-FB8F-3B3B-7AFA-220A31376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85879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05E9-0D5F-06A7-8A4C-0260B4B14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07240F-AEDE-9F04-0659-C468F5A7BC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6FE04-E925-02DA-72FF-487D6FA3C4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EF502-2F9C-DBE2-8AE8-C431550EC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89D16-D81D-875A-03FB-382A11244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DA6F6-9414-03DE-9935-6C600C7C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5100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A31C8E-6D15-0842-F8ED-335E916C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F426F-BA26-81F4-AC05-AF518B68F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A6C85-08A0-321D-88F9-43830D32F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CB6FC1-D938-4115-BFD9-53291433A7CA}" type="datetimeFigureOut">
              <a:rPr lang="sv-SE" smtClean="0"/>
              <a:t>2024-11-15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C25BD-CA2C-A87E-DB9A-D9AB0677D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B8480-2C75-51E9-BFB5-8BDD1CBC30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7510A7-87C9-4FA5-B9B8-6A8F8E3325D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0913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F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D4D30E86-023E-79AB-C5EC-CE7B2EA5C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" t="89" r="73172" b="39926"/>
          <a:stretch/>
        </p:blipFill>
        <p:spPr>
          <a:xfrm>
            <a:off x="118860" y="111760"/>
            <a:ext cx="5855220" cy="6624320"/>
          </a:xfrm>
          <a:prstGeom prst="rect">
            <a:avLst/>
          </a:prstGeom>
        </p:spPr>
      </p:pic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1AF81ED-1DD6-34AC-DE8D-610819F41B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0" t="7715" r="39526" b="26135"/>
          <a:stretch/>
        </p:blipFill>
        <p:spPr>
          <a:xfrm>
            <a:off x="6088210" y="111760"/>
            <a:ext cx="5984930" cy="662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64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0ACF1-5727-4C66-15E7-42A83B7F6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55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D4D30E86-023E-79AB-C5EC-CE7B2EA5C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" t="89" r="70067" b="39926"/>
          <a:stretch/>
        </p:blipFill>
        <p:spPr>
          <a:xfrm>
            <a:off x="0" y="0"/>
            <a:ext cx="6768196" cy="6858000"/>
          </a:xfrm>
          <a:prstGeom prst="rect">
            <a:avLst/>
          </a:prstGeom>
        </p:spPr>
      </p:pic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1AF81ED-1DD6-34AC-DE8D-610819F41B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0" t="7715" r="39526" b="26135"/>
          <a:stretch/>
        </p:blipFill>
        <p:spPr>
          <a:xfrm>
            <a:off x="5995945" y="0"/>
            <a:ext cx="6196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61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F0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4BB2E8-64FF-C547-7618-467B050E3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E779BAD2-071A-746E-BF9A-0978E09CAD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" t="89" r="73172" b="39926"/>
          <a:stretch/>
        </p:blipFill>
        <p:spPr>
          <a:xfrm>
            <a:off x="118860" y="111760"/>
            <a:ext cx="5855220" cy="6624320"/>
          </a:xfrm>
          <a:prstGeom prst="rect">
            <a:avLst/>
          </a:prstGeom>
        </p:spPr>
      </p:pic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8EE0EEF-FCFA-9651-19A3-403C372872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0" t="7715" r="39526" b="26135"/>
          <a:stretch/>
        </p:blipFill>
        <p:spPr>
          <a:xfrm>
            <a:off x="6088210" y="111760"/>
            <a:ext cx="5984930" cy="662432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4B8C109-E694-4421-CE6A-56F9B2B06E85}"/>
              </a:ext>
            </a:extLst>
          </p:cNvPr>
          <p:cNvSpPr/>
          <p:nvPr/>
        </p:nvSpPr>
        <p:spPr>
          <a:xfrm>
            <a:off x="0" y="6177280"/>
            <a:ext cx="12192000" cy="680720"/>
          </a:xfrm>
          <a:prstGeom prst="rect">
            <a:avLst/>
          </a:prstGeom>
          <a:solidFill>
            <a:srgbClr val="9ABA12">
              <a:alpha val="92000"/>
            </a:srgbClr>
          </a:solidFill>
          <a:ln>
            <a:solidFill>
              <a:srgbClr val="A0C213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A new way to understand the FS object model!</a:t>
            </a:r>
            <a:endParaRPr lang="sv-SE" sz="3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436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F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1AF81ED-1DD6-34AC-DE8D-610819F41B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0" t="7715" r="39526" b="26135"/>
          <a:stretch/>
        </p:blipFill>
        <p:spPr>
          <a:xfrm>
            <a:off x="6088210" y="111760"/>
            <a:ext cx="5984930" cy="662432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49A159-BA51-028C-4CD2-7DC70181A7D6}"/>
              </a:ext>
            </a:extLst>
          </p:cNvPr>
          <p:cNvSpPr/>
          <p:nvPr/>
        </p:nvSpPr>
        <p:spPr>
          <a:xfrm>
            <a:off x="0" y="6177280"/>
            <a:ext cx="12192000" cy="680720"/>
          </a:xfrm>
          <a:prstGeom prst="rect">
            <a:avLst/>
          </a:prstGeom>
          <a:solidFill>
            <a:srgbClr val="9ABA12">
              <a:alpha val="92000"/>
            </a:srgbClr>
          </a:solidFill>
          <a:ln>
            <a:solidFill>
              <a:srgbClr val="A0C213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Save well-formed Lua scripts to disk</a:t>
            </a:r>
            <a:endParaRPr lang="sv-SE" sz="3600" dirty="0">
              <a:latin typeface="Bahnschrift SemiBold" panose="020B0502040204020203" pitchFamily="34" charset="0"/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3C8DB629-71B3-B2A5-8810-F6AEC34F12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77" t="25905" r="33401" b="8319"/>
          <a:stretch/>
        </p:blipFill>
        <p:spPr>
          <a:xfrm>
            <a:off x="118861" y="111759"/>
            <a:ext cx="5804420" cy="606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507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41097BC7-8ADC-159F-0122-D28A79C086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8" t="7645" r="19634" b="35107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4A9776-E08E-918F-9281-794D1465DD0D}"/>
              </a:ext>
            </a:extLst>
          </p:cNvPr>
          <p:cNvSpPr txBox="1"/>
          <p:nvPr/>
        </p:nvSpPr>
        <p:spPr>
          <a:xfrm>
            <a:off x="8316124" y="1789193"/>
            <a:ext cx="3063076" cy="1200329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A0C213"/>
                </a:solidFill>
              </a:rPr>
              <a:t>Note how the text editor shows the parent hierarchy all the way up to row 1 (requires VS Code plugin)</a:t>
            </a:r>
            <a:endParaRPr lang="sv-SE" dirty="0">
              <a:solidFill>
                <a:srgbClr val="A0C21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ACD0F9-8B10-7DF0-88B6-F3DC572E2B12}"/>
              </a:ext>
            </a:extLst>
          </p:cNvPr>
          <p:cNvSpPr/>
          <p:nvPr/>
        </p:nvSpPr>
        <p:spPr>
          <a:xfrm rot="16200000">
            <a:off x="1262509" y="-1245743"/>
            <a:ext cx="1284983" cy="3810003"/>
          </a:xfrm>
          <a:prstGeom prst="rect">
            <a:avLst/>
          </a:prstGeom>
          <a:noFill/>
          <a:ln w="41275">
            <a:solidFill>
              <a:srgbClr val="9ABA12">
                <a:alpha val="92000"/>
              </a:srgbClr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F6C632-267A-A070-2DAC-D525983956CF}"/>
              </a:ext>
            </a:extLst>
          </p:cNvPr>
          <p:cNvSpPr/>
          <p:nvPr/>
        </p:nvSpPr>
        <p:spPr>
          <a:xfrm>
            <a:off x="7912100" y="-2"/>
            <a:ext cx="4279901" cy="1206502"/>
          </a:xfrm>
          <a:prstGeom prst="rect">
            <a:avLst/>
          </a:prstGeom>
          <a:solidFill>
            <a:srgbClr val="9ABA12">
              <a:alpha val="89000"/>
            </a:srgbClr>
          </a:solidFill>
          <a:ln>
            <a:solidFill>
              <a:srgbClr val="A0C213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 SemiBold" panose="020B0502040204020203" pitchFamily="34" charset="0"/>
              </a:rPr>
              <a:t>Easier to navigate deep table structures</a:t>
            </a:r>
            <a:endParaRPr lang="sv-SE" sz="2800" dirty="0">
              <a:latin typeface="Bahnschrift SemiBold" panose="020B05020402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6B6618-7748-F0B5-2647-169D8C557E5C}"/>
              </a:ext>
            </a:extLst>
          </p:cNvPr>
          <p:cNvCxnSpPr>
            <a:cxnSpLocks/>
          </p:cNvCxnSpPr>
          <p:nvPr/>
        </p:nvCxnSpPr>
        <p:spPr>
          <a:xfrm flipH="1" flipV="1">
            <a:off x="3810003" y="659258"/>
            <a:ext cx="4506121" cy="1730099"/>
          </a:xfrm>
          <a:prstGeom prst="straightConnector1">
            <a:avLst/>
          </a:prstGeom>
          <a:noFill/>
          <a:ln w="41275">
            <a:solidFill>
              <a:srgbClr val="A0C213">
                <a:alpha val="91000"/>
              </a:srgbClr>
            </a:solidFill>
            <a:prstDash val="sysDash"/>
            <a:headEnd type="oval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21478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34993BB-3544-A8CF-BC0B-528D9AC36297}"/>
              </a:ext>
            </a:extLst>
          </p:cNvPr>
          <p:cNvSpPr txBox="1"/>
          <p:nvPr/>
        </p:nvSpPr>
        <p:spPr>
          <a:xfrm>
            <a:off x="8971280" y="3584554"/>
            <a:ext cx="2824480" cy="923330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A0C213"/>
                </a:solidFill>
              </a:rPr>
              <a:t>You can also refuel when the tote is attached to the pallet forks</a:t>
            </a:r>
            <a:endParaRPr lang="sv-SE" dirty="0">
              <a:solidFill>
                <a:srgbClr val="A0C213"/>
              </a:solidFill>
            </a:endParaRPr>
          </a:p>
        </p:txBody>
      </p:sp>
      <p:pic>
        <p:nvPicPr>
          <p:cNvPr id="3" name="Picture 2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4588BD1A-1BCD-705B-71C0-10805AADE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44" b="20588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A84988-211B-A6A6-33E7-5197446441DF}"/>
              </a:ext>
            </a:extLst>
          </p:cNvPr>
          <p:cNvSpPr/>
          <p:nvPr/>
        </p:nvSpPr>
        <p:spPr>
          <a:xfrm>
            <a:off x="-2" y="12046"/>
            <a:ext cx="10048241" cy="923329"/>
          </a:xfrm>
          <a:prstGeom prst="rect">
            <a:avLst/>
          </a:prstGeom>
          <a:solidFill>
            <a:srgbClr val="9ABA12">
              <a:alpha val="89000"/>
            </a:srgbClr>
          </a:solidFill>
          <a:ln>
            <a:solidFill>
              <a:srgbClr val="A0C213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ahnschrift SemiBold" panose="020B0502040204020203" pitchFamily="34" charset="0"/>
              </a:rPr>
              <a:t>A new way to visualize Lua tables</a:t>
            </a:r>
            <a:endParaRPr lang="sv-SE" sz="3600" dirty="0">
              <a:latin typeface="Bahnschrift SemiBol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5CEE16-E1A5-FCDB-23D1-070285130F3D}"/>
              </a:ext>
            </a:extLst>
          </p:cNvPr>
          <p:cNvSpPr txBox="1"/>
          <p:nvPr/>
        </p:nvSpPr>
        <p:spPr>
          <a:xfrm>
            <a:off x="6455574" y="1810200"/>
            <a:ext cx="5234776" cy="2646878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rgbClr val="A0C213"/>
                </a:solidFill>
              </a:rPr>
              <a:t>Pipe characters visualize the hierarchy, making it easier to follow complex structures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rgbClr val="A0C213"/>
                </a:solidFill>
              </a:rPr>
              <a:t>Child tables with content is replaced with </a:t>
            </a:r>
            <a:r>
              <a:rPr lang="en-US" dirty="0">
                <a:solidFill>
                  <a:srgbClr val="A0C213"/>
                </a:solidFill>
                <a:highlight>
                  <a:srgbClr val="21292E"/>
                </a:highlight>
              </a:rPr>
              <a:t>{ … }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rgbClr val="A0C213"/>
                </a:solidFill>
              </a:rPr>
              <a:t>Empty child tables is represented by </a:t>
            </a:r>
            <a:r>
              <a:rPr lang="en-US" dirty="0">
                <a:solidFill>
                  <a:srgbClr val="A0C213"/>
                </a:solidFill>
                <a:highlight>
                  <a:srgbClr val="21292E"/>
                </a:highlight>
              </a:rPr>
              <a:t>{ }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rgbClr val="A0C213"/>
                </a:solidFill>
              </a:rPr>
              <a:t>Overall, the output is compact to conserve disk space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n-US" dirty="0">
              <a:solidFill>
                <a:srgbClr val="A0C213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E03D130-C018-3436-630F-EB9027EB9773}"/>
              </a:ext>
            </a:extLst>
          </p:cNvPr>
          <p:cNvCxnSpPr>
            <a:cxnSpLocks/>
          </p:cNvCxnSpPr>
          <p:nvPr/>
        </p:nvCxnSpPr>
        <p:spPr>
          <a:xfrm flipH="1" flipV="1">
            <a:off x="660400" y="1428750"/>
            <a:ext cx="5715000" cy="547370"/>
          </a:xfrm>
          <a:prstGeom prst="straightConnector1">
            <a:avLst/>
          </a:prstGeom>
          <a:noFill/>
          <a:ln w="41275">
            <a:solidFill>
              <a:srgbClr val="A0C213">
                <a:alpha val="88000"/>
              </a:srgbClr>
            </a:solidFill>
            <a:prstDash val="sysDash"/>
            <a:headEnd type="oval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9F6D3C-C52F-77CD-B6A0-498F68FB461E}"/>
              </a:ext>
            </a:extLst>
          </p:cNvPr>
          <p:cNvCxnSpPr>
            <a:cxnSpLocks/>
          </p:cNvCxnSpPr>
          <p:nvPr/>
        </p:nvCxnSpPr>
        <p:spPr>
          <a:xfrm flipH="1" flipV="1">
            <a:off x="1885950" y="2128520"/>
            <a:ext cx="4489450" cy="417830"/>
          </a:xfrm>
          <a:prstGeom prst="straightConnector1">
            <a:avLst/>
          </a:prstGeom>
          <a:noFill/>
          <a:ln w="41275">
            <a:solidFill>
              <a:srgbClr val="A0C213">
                <a:alpha val="88000"/>
              </a:srgbClr>
            </a:solidFill>
            <a:prstDash val="sysDash"/>
            <a:headEnd type="oval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85B11F-8067-A71B-789D-ED18872EB2E3}"/>
              </a:ext>
            </a:extLst>
          </p:cNvPr>
          <p:cNvCxnSpPr>
            <a:cxnSpLocks/>
          </p:cNvCxnSpPr>
          <p:nvPr/>
        </p:nvCxnSpPr>
        <p:spPr>
          <a:xfrm flipH="1">
            <a:off x="3670300" y="3124200"/>
            <a:ext cx="2705100" cy="304800"/>
          </a:xfrm>
          <a:prstGeom prst="straightConnector1">
            <a:avLst/>
          </a:prstGeom>
          <a:noFill/>
          <a:ln w="41275">
            <a:solidFill>
              <a:srgbClr val="A0C213">
                <a:alpha val="88000"/>
              </a:srgbClr>
            </a:solidFill>
            <a:prstDash val="sysDash"/>
            <a:headEnd type="oval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1303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34993BB-3544-A8CF-BC0B-528D9AC36297}"/>
              </a:ext>
            </a:extLst>
          </p:cNvPr>
          <p:cNvSpPr txBox="1"/>
          <p:nvPr/>
        </p:nvSpPr>
        <p:spPr>
          <a:xfrm>
            <a:off x="8971280" y="3584554"/>
            <a:ext cx="2824480" cy="923330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A0C213"/>
                </a:solidFill>
              </a:rPr>
              <a:t>You can also refuel when the tote is attached to the pallet forks</a:t>
            </a:r>
            <a:endParaRPr lang="sv-SE" dirty="0">
              <a:solidFill>
                <a:srgbClr val="A0C213"/>
              </a:solidFill>
            </a:endParaRPr>
          </a:p>
        </p:txBody>
      </p:sp>
      <p:pic>
        <p:nvPicPr>
          <p:cNvPr id="3" name="Picture 2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4588BD1A-1BCD-705B-71C0-10805AADE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7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A84988-211B-A6A6-33E7-5197446441DF}"/>
              </a:ext>
            </a:extLst>
          </p:cNvPr>
          <p:cNvSpPr/>
          <p:nvPr/>
        </p:nvSpPr>
        <p:spPr>
          <a:xfrm>
            <a:off x="-3" y="12046"/>
            <a:ext cx="12192001" cy="923329"/>
          </a:xfrm>
          <a:prstGeom prst="rect">
            <a:avLst/>
          </a:prstGeom>
          <a:solidFill>
            <a:srgbClr val="9ABA12">
              <a:alpha val="89000"/>
            </a:srgbClr>
          </a:solidFill>
          <a:ln>
            <a:solidFill>
              <a:srgbClr val="A0C213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Bahnschrift SemiBold" panose="020B0502040204020203" pitchFamily="34" charset="0"/>
              </a:rPr>
              <a:t>Easier to follow the table hierarchy in the log file</a:t>
            </a:r>
            <a:endParaRPr lang="sv-SE" sz="3200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44D27B8D-E47C-9821-8AAF-0F14E7EBEF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69" b="51984"/>
          <a:stretch/>
        </p:blipFill>
        <p:spPr>
          <a:xfrm>
            <a:off x="6153150" y="941289"/>
            <a:ext cx="6038848" cy="591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95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51ED78-79E7-4668-4D5F-9BEB7FC933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</a14:imgLayer>
                </a14:imgProps>
              </a:ext>
            </a:extLst>
          </a:blip>
          <a:srcRect r="30991" b="3099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837551-AC38-99F4-99A8-2A1BA0FF75B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9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17920" y="313372"/>
            <a:ext cx="5974080" cy="1879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B9C6CA-21EB-519E-B01E-887A35573D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2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17920" y="2284412"/>
            <a:ext cx="5974080" cy="1879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46A850-61A3-1A74-1A38-AF604C20CC2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40680" y="3256280"/>
            <a:ext cx="6751320" cy="212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461D89-7D8D-5EA2-3678-187592C5F72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rgbClr val="A0C213">
                <a:tint val="45000"/>
                <a:satMod val="400000"/>
              </a:srgbClr>
            </a:duotone>
          </a:blip>
          <a:srcRect l="1265" t="1023" r="70844" b="96472"/>
          <a:stretch/>
        </p:blipFill>
        <p:spPr>
          <a:xfrm>
            <a:off x="223520" y="101600"/>
            <a:ext cx="4927600" cy="2489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F963AF-5FD8-7502-6517-BB1E2C49807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rgbClr val="9ABA12">
                <a:tint val="45000"/>
                <a:satMod val="400000"/>
              </a:srgbClr>
            </a:duotone>
          </a:blip>
          <a:srcRect l="1265" t="14571" r="70844" b="81339"/>
          <a:stretch/>
        </p:blipFill>
        <p:spPr>
          <a:xfrm>
            <a:off x="223520" y="1447800"/>
            <a:ext cx="4927600" cy="406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C60450-1DA4-895C-0A59-2921B6F1FCF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rgbClr val="9ABA12">
                <a:tint val="45000"/>
                <a:satMod val="400000"/>
              </a:srgbClr>
            </a:duotone>
          </a:blip>
          <a:srcRect l="1265" t="21218" r="70844" b="71420"/>
          <a:stretch/>
        </p:blipFill>
        <p:spPr>
          <a:xfrm>
            <a:off x="223520" y="2108200"/>
            <a:ext cx="4927600" cy="7315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DD821B-B0DA-F484-7287-F57FF07D6A53}"/>
              </a:ext>
            </a:extLst>
          </p:cNvPr>
          <p:cNvSpPr txBox="1"/>
          <p:nvPr/>
        </p:nvSpPr>
        <p:spPr>
          <a:xfrm>
            <a:off x="7195820" y="909310"/>
            <a:ext cx="3967480" cy="646331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A0C213"/>
                </a:solidFill>
              </a:rPr>
              <a:t>~60 seconds to save an 8 levels deep table hierarchy to a 35MB Lua file.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6F80B9-BE35-12DB-29FA-27DAEC60F72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251450" y="1232476"/>
            <a:ext cx="1944370" cy="418524"/>
          </a:xfrm>
          <a:prstGeom prst="straightConnector1">
            <a:avLst/>
          </a:prstGeom>
          <a:noFill/>
          <a:ln w="41275">
            <a:solidFill>
              <a:srgbClr val="A0C213">
                <a:alpha val="85000"/>
              </a:srgbClr>
            </a:solidFill>
            <a:prstDash val="sysDot"/>
            <a:headEnd type="oval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93845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dots&#10;&#10;Description automatically generated">
            <a:extLst>
              <a:ext uri="{FF2B5EF4-FFF2-40B4-BE49-F238E27FC236}">
                <a16:creationId xmlns:a16="http://schemas.microsoft.com/office/drawing/2014/main" id="{D4D30E86-023E-79AB-C5EC-CE7B2EA5C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" t="89" r="73172" b="39926"/>
          <a:stretch/>
        </p:blipFill>
        <p:spPr>
          <a:xfrm>
            <a:off x="118860" y="111760"/>
            <a:ext cx="5855220" cy="6624320"/>
          </a:xfrm>
          <a:prstGeom prst="rect">
            <a:avLst/>
          </a:prstGeom>
        </p:spPr>
      </p:pic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1AF81ED-1DD6-34AC-DE8D-610819F41B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0" t="7715" r="39526" b="26135"/>
          <a:stretch/>
        </p:blipFill>
        <p:spPr>
          <a:xfrm>
            <a:off x="6088210" y="111760"/>
            <a:ext cx="5984930" cy="662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5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0322D4-EED2-79BE-E32E-5E7140BD616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2CD5607-7E2C-7811-3D0B-4F6CD9B49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" t="14222" r="72500" b="81482"/>
          <a:stretch/>
        </p:blipFill>
        <p:spPr>
          <a:xfrm>
            <a:off x="137160" y="975360"/>
            <a:ext cx="3215640" cy="2946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E49D8C-5330-4C80-0D80-A508CED5A9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" t="21037" r="70667" b="71037"/>
          <a:stretch/>
        </p:blipFill>
        <p:spPr>
          <a:xfrm>
            <a:off x="137160" y="1442720"/>
            <a:ext cx="3439160" cy="54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31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1757</TotalTime>
  <Words>145</Words>
  <Application>Microsoft Office PowerPoint</Application>
  <PresentationFormat>Widescreen</PresentationFormat>
  <Paragraphs>13</Paragraphs>
  <Slides>11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Bahnschrift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Mikael</dc:creator>
  <cp:lastModifiedBy>Mikael Levén</cp:lastModifiedBy>
  <cp:revision>55</cp:revision>
  <dcterms:created xsi:type="dcterms:W3CDTF">2024-06-16T13:46:02Z</dcterms:created>
  <dcterms:modified xsi:type="dcterms:W3CDTF">2024-11-15T16:37:45Z</dcterms:modified>
</cp:coreProperties>
</file>

<file path=docProps/thumbnail.jpeg>
</file>